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9"/>
  </p:notesMasterIdLst>
  <p:sldIdLst>
    <p:sldId id="256" r:id="rId2"/>
    <p:sldId id="278" r:id="rId3"/>
    <p:sldId id="261" r:id="rId4"/>
    <p:sldId id="277" r:id="rId5"/>
    <p:sldId id="262" r:id="rId6"/>
    <p:sldId id="264" r:id="rId7"/>
    <p:sldId id="266" r:id="rId8"/>
    <p:sldId id="267" r:id="rId9"/>
    <p:sldId id="269" r:id="rId10"/>
    <p:sldId id="271" r:id="rId11"/>
    <p:sldId id="279" r:id="rId12"/>
    <p:sldId id="273" r:id="rId13"/>
    <p:sldId id="258" r:id="rId14"/>
    <p:sldId id="259" r:id="rId15"/>
    <p:sldId id="260" r:id="rId16"/>
    <p:sldId id="270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381C3-8136-467B-906D-B78D5B95E7D4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ABCDC-17F0-4CB4-856E-C3178ABF05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AA04-C7FF-4489-97D2-7B4FEF418C3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AA04-C7FF-4489-97D2-7B4FEF418C3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95263" y="228600"/>
            <a:ext cx="8339137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http://gorkunova.ucoz.ru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3ADC724-04B3-4124-911F-DD5470452D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13.09.2013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5;&#1086;&#1083;&#1100;&#1079;&#1086;&#1074;&#1072;&#1090;&#1077;&#1083;&#1100;\&#1056;&#1072;&#1073;&#1086;&#1095;&#1080;&#1081;%20&#1089;&#1090;&#1086;&#1083;\&#1084;&#1091;&#1079;&#1086;&#1085;\i_will_always_love_you.mi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72;&#1076;&#1084;&#1080;&#1085;\&#1052;&#1086;&#1080;%20&#1076;&#1086;&#1082;&#1091;&#1084;&#1077;&#1085;&#1090;&#1099;\&#1082;&#1086;&#1085;&#1082;&#1091;&#1088;&#1089;-&#1082;&#1091;&#1088;&#1075;&#1072;&#1085;\&#1082;&#1086;&#1085;&#1082;&#1091;&#1088;&#1089;-&#1084;&#1072;&#1090;&#1077;&#1084;&#1072;&#1090;&#1080;&#1082;&#1072;\&#1043;&#1072;&#1088;&#1088;&#1080;.mid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43310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Подготовка к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гиа</a:t>
            </a:r>
            <a:r>
              <a:rPr lang="ru-RU" sz="2800" b="1" i="1" dirty="0" smtClean="0">
                <a:solidFill>
                  <a:srgbClr val="FF0000"/>
                </a:solidFill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УЧИТЕЛЬ МАТЕМАТИКИ ЧУВ. ЧЕБОКСАРСКОЙ СОШ ЗАЙЦЕВА т.м.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14290"/>
            <a:ext cx="8458200" cy="107157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Модуль «РЕАЛЬНАЯ МАТЕМАТИКА»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Пользователь\Pictures\теория вероятности картинки\3871944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571612"/>
            <a:ext cx="3500462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0" y="285729"/>
            <a:ext cx="8964613" cy="3314722"/>
          </a:xfrm>
        </p:spPr>
        <p:txBody>
          <a:bodyPr>
            <a:normAutofit/>
          </a:bodyPr>
          <a:lstStyle/>
          <a:p>
            <a:pPr algn="l"/>
            <a:r>
              <a:rPr lang="ru-RU" sz="3200" dirty="0"/>
              <a:t>      «</a:t>
            </a:r>
            <a:r>
              <a:rPr lang="ru-RU" sz="3200" dirty="0">
                <a:solidFill>
                  <a:srgbClr val="FF0000"/>
                </a:solidFill>
              </a:rPr>
              <a:t>В истории</a:t>
            </a:r>
            <a:r>
              <a:rPr lang="ru-RU" sz="3200" dirty="0"/>
              <a:t> черпаем мы мудрость,</a:t>
            </a:r>
            <a:br>
              <a:rPr lang="ru-RU" sz="3200" dirty="0"/>
            </a:br>
            <a:r>
              <a:rPr lang="ru-RU" sz="3200" dirty="0"/>
              <a:t>        </a:t>
            </a:r>
            <a:r>
              <a:rPr lang="ru-RU" sz="3200" dirty="0">
                <a:solidFill>
                  <a:srgbClr val="00FFFF"/>
                </a:solidFill>
              </a:rPr>
              <a:t>в поэзии</a:t>
            </a:r>
            <a:r>
              <a:rPr lang="ru-RU" sz="3200" dirty="0">
                <a:solidFill>
                  <a:schemeClr val="accent2"/>
                </a:solidFill>
              </a:rPr>
              <a:t>        </a:t>
            </a:r>
            <a:r>
              <a:rPr lang="ru-RU" sz="3200" dirty="0"/>
              <a:t> – остроумие, </a:t>
            </a:r>
            <a:br>
              <a:rPr lang="ru-RU" sz="3200" dirty="0"/>
            </a:br>
            <a:r>
              <a:rPr lang="ru-RU" sz="3200" dirty="0"/>
              <a:t>        </a:t>
            </a:r>
            <a:r>
              <a:rPr lang="ru-RU" sz="3200" dirty="0">
                <a:solidFill>
                  <a:srgbClr val="800000"/>
                </a:solidFill>
              </a:rPr>
              <a:t>в математике</a:t>
            </a:r>
            <a:r>
              <a:rPr lang="ru-RU" sz="3200" dirty="0"/>
              <a:t> – проницательность»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                                                    Ф.Бэкон</a:t>
            </a:r>
          </a:p>
        </p:txBody>
      </p:sp>
      <p:pic>
        <p:nvPicPr>
          <p:cNvPr id="2053" name="Picture 5" descr="mso81186"/>
          <p:cNvPicPr>
            <a:picLocks noChangeAspect="1" noChangeArrowheads="1"/>
          </p:cNvPicPr>
          <p:nvPr/>
        </p:nvPicPr>
        <p:blipFill>
          <a:blip r:embed="rId2">
            <a:lum bright="-18000" contrast="18000"/>
          </a:blip>
          <a:srcRect l="31270" t="60378" r="30067" b="3783"/>
          <a:stretch>
            <a:fillRect/>
          </a:stretch>
        </p:blipFill>
        <p:spPr bwMode="auto">
          <a:xfrm>
            <a:off x="1763713" y="2214555"/>
            <a:ext cx="3165477" cy="3786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№14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User\Desktop\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643998" cy="464347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614734" cy="48006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Решение.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Так как  месяц октябрь – это первая четверть, то третьеклассник, прочитавший в октябре 75  слов за минуту получит отметку «4».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Ответ: 3.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11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14356"/>
            <a:ext cx="39290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№15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C:\Users\User\Desktop\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64399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№16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</a:rPr>
              <a:t>Магазин проводит акцию: «Любая сумка по цене 600 рублей. При покупке двух сумок  - скидка на вторую 80%. Сколько рублей придется заплатить за покупку двух сумок?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6" name="Picture 2" descr="G:\Прценты\картинки проценты\25232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500174"/>
            <a:ext cx="407196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№17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C:\Users\User\Desktop\1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643998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№18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Picture 2" descr="C:\Users\User\Desktop\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78687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Задача №19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338638" cy="4724400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В соревнованиях по толканию ядра участвуют 6 спортсменов из Греции, 4 спортсмена из Болгарии, 3 спортсмена из Румынии и 7 – из Венгрии. Порядок, в котором выступают спортсмены, определяется жребием. Найдите вероятность того, что спортсмен, выступающий последним, окажется из Венгрии. 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7" descr="an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72132" y="1571612"/>
            <a:ext cx="2592388" cy="43211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B050"/>
                </a:solidFill>
              </a:rPr>
              <a:t>Задача №20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ПОДУМАЕМ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За 20 мин. велосипедист проехал 7 км. Сколько км он проедет за </a:t>
            </a:r>
            <a:r>
              <a:rPr lang="en-US" b="1" i="1" dirty="0" smtClean="0">
                <a:solidFill>
                  <a:srgbClr val="7030A0"/>
                </a:solidFill>
              </a:rPr>
              <a:t>t</a:t>
            </a:r>
            <a:r>
              <a:rPr lang="ru-RU" b="1" i="1" dirty="0" smtClean="0">
                <a:solidFill>
                  <a:srgbClr val="7030A0"/>
                </a:solidFill>
              </a:rPr>
              <a:t> мин., если будет ехать с той же скоростью? Запишите соответствующее выражение.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7" name="Picture 8" descr="d2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285860"/>
            <a:ext cx="2571767" cy="350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i_will_always_love_you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9388" y="6238875"/>
            <a:ext cx="431800" cy="431800"/>
          </a:xfrm>
          <a:prstGeom prst="rect">
            <a:avLst/>
          </a:prstGeom>
          <a:noFill/>
        </p:spPr>
      </p:pic>
      <p:sp>
        <p:nvSpPr>
          <p:cNvPr id="64515" name="WordArt 3"/>
          <p:cNvSpPr>
            <a:spLocks noChangeArrowheads="1" noChangeShapeType="1" noTextEdit="1"/>
          </p:cNvSpPr>
          <p:nvPr/>
        </p:nvSpPr>
        <p:spPr bwMode="auto">
          <a:xfrm>
            <a:off x="611188" y="1196975"/>
            <a:ext cx="1482725" cy="1222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4</a:t>
            </a:r>
          </a:p>
        </p:txBody>
      </p:sp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7235825" y="476250"/>
            <a:ext cx="1281113" cy="163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64517" name="WordArt 5"/>
          <p:cNvSpPr>
            <a:spLocks noChangeArrowheads="1" noChangeShapeType="1" noTextEdit="1"/>
          </p:cNvSpPr>
          <p:nvPr/>
        </p:nvSpPr>
        <p:spPr bwMode="auto">
          <a:xfrm>
            <a:off x="179388" y="2997200"/>
            <a:ext cx="1223962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CC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64518" name="WordArt 6"/>
          <p:cNvSpPr>
            <a:spLocks noChangeArrowheads="1" noChangeShapeType="1" noTextEdit="1"/>
          </p:cNvSpPr>
          <p:nvPr/>
        </p:nvSpPr>
        <p:spPr bwMode="auto">
          <a:xfrm rot="5400000">
            <a:off x="7554912" y="2965451"/>
            <a:ext cx="1281113" cy="119856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B2B2B2">
                      <a:alpha val="80000"/>
                    </a:srgbClr>
                  </a:outerShdw>
                </a:effectLst>
                <a:latin typeface="Arial"/>
                <a:cs typeface="Arial"/>
              </a:rPr>
              <a:t>0</a:t>
            </a:r>
          </a:p>
        </p:txBody>
      </p:sp>
      <p:pic>
        <p:nvPicPr>
          <p:cNvPr id="64519" name="Picture 7" descr="msoB3F98"/>
          <p:cNvPicPr>
            <a:picLocks noChangeAspect="1" noChangeArrowheads="1"/>
          </p:cNvPicPr>
          <p:nvPr/>
        </p:nvPicPr>
        <p:blipFill>
          <a:blip r:embed="rId4">
            <a:lum bright="-24000" contrast="36000"/>
          </a:blip>
          <a:srcRect b="8830"/>
          <a:stretch>
            <a:fillRect/>
          </a:stretch>
        </p:blipFill>
        <p:spPr bwMode="auto">
          <a:xfrm>
            <a:off x="2700338" y="765175"/>
            <a:ext cx="3317875" cy="4968875"/>
          </a:xfrm>
          <a:prstGeom prst="rect">
            <a:avLst/>
          </a:prstGeom>
          <a:noFill/>
        </p:spPr>
      </p:pic>
      <p:sp>
        <p:nvSpPr>
          <p:cNvPr id="64520" name="WordArt 8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7164388" y="4292600"/>
            <a:ext cx="1079500" cy="191135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9</a:t>
            </a:r>
          </a:p>
        </p:txBody>
      </p:sp>
      <p:sp>
        <p:nvSpPr>
          <p:cNvPr id="64521" name="WordArt 9"/>
          <p:cNvSpPr>
            <a:spLocks noChangeArrowheads="1" noChangeShapeType="1" noTextEdit="1"/>
          </p:cNvSpPr>
          <p:nvPr/>
        </p:nvSpPr>
        <p:spPr bwMode="auto">
          <a:xfrm>
            <a:off x="1476375" y="4868863"/>
            <a:ext cx="936625" cy="163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1</a:t>
            </a:r>
          </a:p>
        </p:txBody>
      </p:sp>
      <p:sp>
        <p:nvSpPr>
          <p:cNvPr id="64522" name="WordArt 10"/>
          <p:cNvSpPr>
            <a:spLocks noChangeArrowheads="1" noChangeShapeType="1" noTextEdit="1"/>
          </p:cNvSpPr>
          <p:nvPr/>
        </p:nvSpPr>
        <p:spPr bwMode="auto">
          <a:xfrm>
            <a:off x="1979613" y="2781300"/>
            <a:ext cx="1512887" cy="155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8</a:t>
            </a:r>
          </a:p>
        </p:txBody>
      </p:sp>
      <p:sp>
        <p:nvSpPr>
          <p:cNvPr id="64523" name="WordArt 11"/>
          <p:cNvSpPr>
            <a:spLocks noChangeArrowheads="1" noChangeShapeType="1" noTextEdit="1"/>
          </p:cNvSpPr>
          <p:nvPr/>
        </p:nvSpPr>
        <p:spPr bwMode="auto">
          <a:xfrm>
            <a:off x="5940425" y="1484313"/>
            <a:ext cx="1554163" cy="2232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64524" name="WordArt 12"/>
          <p:cNvSpPr>
            <a:spLocks noChangeArrowheads="1" noChangeShapeType="1" noTextEdit="1"/>
          </p:cNvSpPr>
          <p:nvPr/>
        </p:nvSpPr>
        <p:spPr bwMode="auto">
          <a:xfrm>
            <a:off x="1187450" y="188913"/>
            <a:ext cx="61214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Минута отдыха</a:t>
            </a:r>
          </a:p>
        </p:txBody>
      </p:sp>
      <p:sp>
        <p:nvSpPr>
          <p:cNvPr id="64525" name="WordArt 13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5580063" y="5013325"/>
            <a:ext cx="1081087" cy="157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64526" name="WordArt 14"/>
          <p:cNvSpPr>
            <a:spLocks noChangeArrowheads="1" noChangeShapeType="1" noTextEdit="1"/>
          </p:cNvSpPr>
          <p:nvPr/>
        </p:nvSpPr>
        <p:spPr bwMode="auto">
          <a:xfrm>
            <a:off x="3203575" y="4797425"/>
            <a:ext cx="1712913" cy="170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Пользователь\Pictures\теория вероятности картинки\38719441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501008"/>
            <a:ext cx="3116321" cy="30963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980728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6200" algn="just">
              <a:buFont typeface="Wingdings" pitchFamily="2" charset="2"/>
              <a:buChar char="q"/>
            </a:pPr>
            <a:r>
              <a:rPr lang="ru-RU" dirty="0" smtClean="0"/>
              <a:t>Н</a:t>
            </a:r>
            <a:r>
              <a:rPr lang="en-US" dirty="0" smtClean="0">
                <a:cs typeface="Times New Roman" pitchFamily="18" charset="0"/>
              </a:rPr>
              <a:t>а </a:t>
            </a:r>
            <a:r>
              <a:rPr lang="en-US" dirty="0" err="1" smtClean="0">
                <a:cs typeface="Times New Roman" pitchFamily="18" charset="0"/>
              </a:rPr>
              <a:t>экзамене</a:t>
            </a:r>
            <a:r>
              <a:rPr lang="en-US" dirty="0" smtClean="0">
                <a:cs typeface="Times New Roman" pitchFamily="18" charset="0"/>
              </a:rPr>
              <a:t> -24 </a:t>
            </a:r>
            <a:r>
              <a:rPr lang="en-US" dirty="0" err="1" smtClean="0">
                <a:cs typeface="Times New Roman" pitchFamily="18" charset="0"/>
              </a:rPr>
              <a:t>билета</a:t>
            </a:r>
            <a:r>
              <a:rPr lang="en-US" dirty="0" smtClean="0">
                <a:cs typeface="Times New Roman" pitchFamily="18" charset="0"/>
              </a:rPr>
              <a:t>. </a:t>
            </a:r>
            <a:r>
              <a:rPr lang="en-US" dirty="0" err="1" smtClean="0">
                <a:cs typeface="Times New Roman" pitchFamily="18" charset="0"/>
              </a:rPr>
              <a:t>Андрей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не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разобрался</a:t>
            </a:r>
            <a:r>
              <a:rPr lang="en-US" dirty="0" smtClean="0">
                <a:cs typeface="Times New Roman" pitchFamily="18" charset="0"/>
              </a:rPr>
              <a:t> в </a:t>
            </a:r>
            <a:r>
              <a:rPr lang="en-US" dirty="0" err="1" smtClean="0">
                <a:cs typeface="Times New Roman" pitchFamily="18" charset="0"/>
              </a:rPr>
              <a:t>одном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билете</a:t>
            </a:r>
            <a:r>
              <a:rPr lang="en-US" dirty="0" smtClean="0">
                <a:cs typeface="Times New Roman" pitchFamily="18" charset="0"/>
              </a:rPr>
              <a:t> и </a:t>
            </a:r>
            <a:r>
              <a:rPr lang="en-US" dirty="0" err="1" smtClean="0">
                <a:cs typeface="Times New Roman" pitchFamily="18" charset="0"/>
              </a:rPr>
              <a:t>очень</a:t>
            </a:r>
            <a:r>
              <a:rPr lang="en-US" dirty="0" smtClean="0">
                <a:cs typeface="Times New Roman" pitchFamily="18" charset="0"/>
              </a:rPr>
              <a:t> б</a:t>
            </a:r>
            <a:r>
              <a:rPr lang="ru-RU" dirty="0" err="1" smtClean="0"/>
              <a:t>ои</a:t>
            </a:r>
            <a:r>
              <a:rPr lang="en-US" dirty="0" err="1" smtClean="0">
                <a:cs typeface="Times New Roman" pitchFamily="18" charset="0"/>
              </a:rPr>
              <a:t>тся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его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вытянуть</a:t>
            </a:r>
            <a:r>
              <a:rPr lang="en-US" dirty="0" smtClean="0">
                <a:cs typeface="Times New Roman" pitchFamily="18" charset="0"/>
              </a:rPr>
              <a:t>. </a:t>
            </a:r>
            <a:r>
              <a:rPr lang="en-US" dirty="0" err="1" smtClean="0">
                <a:cs typeface="Times New Roman" pitchFamily="18" charset="0"/>
              </a:rPr>
              <a:t>Какова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вероятность</a:t>
            </a:r>
            <a:r>
              <a:rPr lang="ru-RU" dirty="0" smtClean="0"/>
              <a:t>,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/>
              <a:t>ч</a:t>
            </a:r>
            <a:r>
              <a:rPr lang="en-US" dirty="0" err="1" smtClean="0">
                <a:cs typeface="Times New Roman" pitchFamily="18" charset="0"/>
              </a:rPr>
              <a:t>то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Андрею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достанется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несчастный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билет</a:t>
            </a:r>
            <a:r>
              <a:rPr lang="en-US" dirty="0" smtClean="0">
                <a:cs typeface="Times New Roman" pitchFamily="18" charset="0"/>
              </a:rPr>
              <a:t>?</a:t>
            </a:r>
          </a:p>
          <a:p>
            <a:pPr indent="76200" algn="just" eaLnBrk="0" hangingPunct="0"/>
            <a:r>
              <a:rPr lang="en-US" dirty="0" smtClean="0">
                <a:cs typeface="Times New Roman" pitchFamily="18" charset="0"/>
              </a:rPr>
              <a:t>А- </a:t>
            </a:r>
            <a:r>
              <a:rPr lang="en-US" dirty="0" err="1" smtClean="0">
                <a:cs typeface="Times New Roman" pitchFamily="18" charset="0"/>
              </a:rPr>
              <a:t>достанется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несчастливый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билет</a:t>
            </a:r>
            <a:endParaRPr lang="ru-RU" dirty="0" smtClean="0"/>
          </a:p>
          <a:p>
            <a:pPr indent="76200" algn="just" eaLnBrk="0" hangingPunct="0"/>
            <a:r>
              <a:rPr lang="en-US" dirty="0" smtClean="0">
                <a:cs typeface="Times New Roman" pitchFamily="18" charset="0"/>
              </a:rPr>
              <a:t>n=24; </a:t>
            </a:r>
            <a:endParaRPr lang="ru-RU" dirty="0" smtClean="0"/>
          </a:p>
          <a:p>
            <a:pPr indent="76200" algn="just" eaLnBrk="0" hangingPunct="0"/>
            <a:r>
              <a:rPr lang="en-US" dirty="0" smtClean="0">
                <a:cs typeface="Times New Roman" pitchFamily="18" charset="0"/>
              </a:rPr>
              <a:t>m =1, </a:t>
            </a:r>
            <a:r>
              <a:rPr lang="en-US" dirty="0" err="1" smtClean="0">
                <a:cs typeface="Times New Roman" pitchFamily="18" charset="0"/>
              </a:rPr>
              <a:t>тогда</a:t>
            </a:r>
            <a:r>
              <a:rPr lang="en-US" dirty="0" smtClean="0">
                <a:cs typeface="Times New Roman" pitchFamily="18" charset="0"/>
              </a:rPr>
              <a:t> Р(А)=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8864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kern="10" dirty="0" smtClean="0">
                <a:ln w="9525">
                  <a:noFill/>
                  <a:miter lim="800000"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ПРИМЕРЫ РЕШЕНИЯ ЗАДАЧ</a:t>
            </a:r>
            <a:endParaRPr lang="ru-RU" sz="4800" kern="10" dirty="0">
              <a:ln w="9525">
                <a:noFill/>
                <a:miter lim="800000"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/>
                </a:outerShdw>
              </a:effectLst>
              <a:latin typeface="Impact"/>
            </a:endParaRP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2411760" y="2132857"/>
          <a:ext cx="504056" cy="740220"/>
        </p:xfrm>
        <a:graphic>
          <a:graphicData uri="http://schemas.openxmlformats.org/presentationml/2006/ole">
            <p:oleObj spid="_x0000_s27650" r:id="rId5" imgW="228501" imgH="393529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2780928"/>
            <a:ext cx="67687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 smtClean="0"/>
              <a:t>В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лотереи</a:t>
            </a:r>
            <a:r>
              <a:rPr lang="en-US" dirty="0" smtClean="0">
                <a:cs typeface="Times New Roman" pitchFamily="18" charset="0"/>
              </a:rPr>
              <a:t> 10 </a:t>
            </a:r>
            <a:r>
              <a:rPr lang="en-US" dirty="0" err="1" smtClean="0">
                <a:cs typeface="Times New Roman" pitchFamily="18" charset="0"/>
              </a:rPr>
              <a:t>выигрышных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билетов</a:t>
            </a:r>
            <a:r>
              <a:rPr lang="en-US" dirty="0" smtClean="0">
                <a:cs typeface="Times New Roman" pitchFamily="18" charset="0"/>
              </a:rPr>
              <a:t> и240 </a:t>
            </a:r>
            <a:r>
              <a:rPr lang="en-US" dirty="0" err="1" smtClean="0">
                <a:cs typeface="Times New Roman" pitchFamily="18" charset="0"/>
              </a:rPr>
              <a:t>билетов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без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выигрыша</a:t>
            </a:r>
            <a:r>
              <a:rPr lang="en-US" dirty="0" smtClean="0">
                <a:cs typeface="Times New Roman" pitchFamily="18" charset="0"/>
              </a:rPr>
              <a:t>. </a:t>
            </a:r>
            <a:r>
              <a:rPr lang="en-US" dirty="0" err="1" smtClean="0">
                <a:cs typeface="Times New Roman" pitchFamily="18" charset="0"/>
              </a:rPr>
              <a:t>Какова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вероятность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выиграть</a:t>
            </a:r>
            <a:r>
              <a:rPr lang="en-US" dirty="0" smtClean="0">
                <a:cs typeface="Times New Roman" pitchFamily="18" charset="0"/>
              </a:rPr>
              <a:t> в </a:t>
            </a:r>
            <a:r>
              <a:rPr lang="en-US" dirty="0" err="1" smtClean="0">
                <a:cs typeface="Times New Roman" pitchFamily="18" charset="0"/>
              </a:rPr>
              <a:t>эту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лотерею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cs typeface="Times New Roman" pitchFamily="18" charset="0"/>
              </a:rPr>
              <a:t>купив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один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билет</a:t>
            </a:r>
            <a:r>
              <a:rPr lang="en-US" dirty="0" smtClean="0">
                <a:cs typeface="Times New Roman" pitchFamily="18" charset="0"/>
              </a:rPr>
              <a:t>?</a:t>
            </a:r>
            <a:endParaRPr lang="en-US" dirty="0" smtClean="0"/>
          </a:p>
          <a:p>
            <a:pPr eaLnBrk="0" hangingPunct="0"/>
            <a:r>
              <a:rPr lang="ru-RU" dirty="0" smtClean="0">
                <a:cs typeface="Times New Roman" pitchFamily="18" charset="0"/>
              </a:rPr>
              <a:t>А- выиграть</a:t>
            </a:r>
            <a:endParaRPr lang="ru-RU" dirty="0" smtClean="0"/>
          </a:p>
          <a:p>
            <a:pPr eaLnBrk="0" hangingPunct="0"/>
            <a:r>
              <a:rPr lang="ru-RU" dirty="0" smtClean="0">
                <a:cs typeface="Times New Roman" pitchFamily="18" charset="0"/>
              </a:rPr>
              <a:t> Исходов всего 240+10=250; </a:t>
            </a:r>
            <a:endParaRPr lang="ru-RU" dirty="0" smtClean="0"/>
          </a:p>
          <a:p>
            <a:pPr eaLnBrk="0" hangingPunct="0"/>
            <a:r>
              <a:rPr lang="ru-RU" dirty="0" smtClean="0"/>
              <a:t>                                  </a:t>
            </a:r>
            <a:r>
              <a:rPr lang="ru-RU" dirty="0" smtClean="0">
                <a:cs typeface="Times New Roman" pitchFamily="18" charset="0"/>
              </a:rPr>
              <a:t>Шансы=10;  Р(А)=</a:t>
            </a:r>
            <a:r>
              <a:rPr lang="en-US" dirty="0" smtClean="0"/>
              <a:t> </a:t>
            </a:r>
            <a:endParaRPr lang="ru-RU" dirty="0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4370860" y="3933056"/>
          <a:ext cx="1425276" cy="794776"/>
        </p:xfrm>
        <a:graphic>
          <a:graphicData uri="http://schemas.openxmlformats.org/presentationml/2006/ole">
            <p:oleObj spid="_x0000_s27651" r:id="rId6" imgW="634725" imgH="393529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3528" y="4797152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6200" algn="just">
              <a:buFont typeface="Wingdings" pitchFamily="2" charset="2"/>
              <a:buChar char="q"/>
            </a:pPr>
            <a:r>
              <a:rPr lang="ru-RU" dirty="0" smtClean="0"/>
              <a:t>В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лотереи</a:t>
            </a:r>
            <a:r>
              <a:rPr lang="en-US" dirty="0" smtClean="0">
                <a:cs typeface="Times New Roman" pitchFamily="18" charset="0"/>
              </a:rPr>
              <a:t> 100 </a:t>
            </a:r>
            <a:r>
              <a:rPr lang="en-US" dirty="0" err="1" smtClean="0">
                <a:cs typeface="Times New Roman" pitchFamily="18" charset="0"/>
              </a:rPr>
              <a:t>билетов</a:t>
            </a:r>
            <a:r>
              <a:rPr lang="en-US" dirty="0" smtClean="0">
                <a:cs typeface="Times New Roman" pitchFamily="18" charset="0"/>
              </a:rPr>
              <a:t>, </a:t>
            </a:r>
            <a:r>
              <a:rPr lang="en-US" dirty="0" err="1" smtClean="0">
                <a:cs typeface="Times New Roman" pitchFamily="18" charset="0"/>
              </a:rPr>
              <a:t>из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них</a:t>
            </a:r>
            <a:r>
              <a:rPr lang="en-US" dirty="0" smtClean="0">
                <a:cs typeface="Times New Roman" pitchFamily="18" charset="0"/>
              </a:rPr>
              <a:t> 5 </a:t>
            </a:r>
            <a:r>
              <a:rPr lang="en-US" dirty="0" err="1" smtClean="0">
                <a:cs typeface="Times New Roman" pitchFamily="18" charset="0"/>
              </a:rPr>
              <a:t>выигрышных</a:t>
            </a:r>
            <a:r>
              <a:rPr lang="en-US" dirty="0" smtClean="0">
                <a:cs typeface="Times New Roman" pitchFamily="18" charset="0"/>
              </a:rPr>
              <a:t>. </a:t>
            </a:r>
            <a:r>
              <a:rPr lang="en-US" dirty="0" err="1" smtClean="0">
                <a:cs typeface="Times New Roman" pitchFamily="18" charset="0"/>
              </a:rPr>
              <a:t>Какова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вероятность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err="1" smtClean="0">
                <a:cs typeface="Times New Roman" pitchFamily="18" charset="0"/>
              </a:rPr>
              <a:t>проигрыша</a:t>
            </a:r>
            <a:endParaRPr lang="en-US" dirty="0" smtClean="0">
              <a:cs typeface="Times New Roman" pitchFamily="18" charset="0"/>
            </a:endParaRPr>
          </a:p>
          <a:p>
            <a:pPr indent="76200" algn="just" eaLnBrk="0" hangingPunct="0"/>
            <a:r>
              <a:rPr lang="ru-RU" dirty="0" smtClean="0"/>
              <a:t>  </a:t>
            </a:r>
            <a:r>
              <a:rPr lang="en-US" dirty="0" smtClean="0">
                <a:cs typeface="Times New Roman" pitchFamily="18" charset="0"/>
              </a:rPr>
              <a:t>А- </a:t>
            </a:r>
            <a:r>
              <a:rPr lang="en-US" dirty="0" err="1" smtClean="0">
                <a:cs typeface="Times New Roman" pitchFamily="18" charset="0"/>
              </a:rPr>
              <a:t>проиграть</a:t>
            </a:r>
            <a:r>
              <a:rPr lang="en-US" dirty="0" smtClean="0">
                <a:cs typeface="Times New Roman" pitchFamily="18" charset="0"/>
              </a:rPr>
              <a:t>:</a:t>
            </a:r>
            <a:endParaRPr lang="ru-RU" dirty="0" smtClean="0"/>
          </a:p>
          <a:p>
            <a:pPr indent="76200" algn="just" eaLnBrk="0" hangingPunct="0"/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/>
              <a:t> </a:t>
            </a:r>
            <a:r>
              <a:rPr lang="en-US" dirty="0" err="1" smtClean="0">
                <a:cs typeface="Times New Roman" pitchFamily="18" charset="0"/>
              </a:rPr>
              <a:t>Исходов</a:t>
            </a:r>
            <a:r>
              <a:rPr lang="en-US" dirty="0" smtClean="0">
                <a:cs typeface="Times New Roman" pitchFamily="18" charset="0"/>
              </a:rPr>
              <a:t> 100; </a:t>
            </a:r>
            <a:endParaRPr lang="ru-RU" dirty="0" smtClean="0"/>
          </a:p>
          <a:p>
            <a:pPr indent="76200" algn="just" eaLnBrk="0" hangingPunct="0"/>
            <a:r>
              <a:rPr lang="ru-RU" dirty="0" smtClean="0"/>
              <a:t>  </a:t>
            </a:r>
            <a:r>
              <a:rPr lang="en-US" dirty="0" err="1" smtClean="0">
                <a:cs typeface="Times New Roman" pitchFamily="18" charset="0"/>
              </a:rPr>
              <a:t>Шанс</a:t>
            </a:r>
            <a:r>
              <a:rPr lang="en-US" dirty="0" smtClean="0">
                <a:cs typeface="Times New Roman" pitchFamily="18" charset="0"/>
              </a:rPr>
              <a:t> =100-5=95, </a:t>
            </a:r>
            <a:r>
              <a:rPr lang="en-US" dirty="0" err="1" smtClean="0">
                <a:cs typeface="Times New Roman" pitchFamily="18" charset="0"/>
              </a:rPr>
              <a:t>тогда</a:t>
            </a:r>
            <a:r>
              <a:rPr lang="en-US" dirty="0" smtClean="0">
                <a:cs typeface="Times New Roman" pitchFamily="18" charset="0"/>
              </a:rPr>
              <a:t> Р(А)=</a:t>
            </a:r>
            <a:endParaRPr lang="en-US" dirty="0">
              <a:cs typeface="Times New Roman" pitchFamily="18" charset="0"/>
            </a:endParaRPr>
          </a:p>
        </p:txBody>
      </p:sp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3779912" y="5661248"/>
          <a:ext cx="1224136" cy="695547"/>
        </p:xfrm>
        <a:graphic>
          <a:graphicData uri="http://schemas.openxmlformats.org/presentationml/2006/ole">
            <p:oleObj spid="_x0000_s27652" r:id="rId7" imgW="622030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одержимое 19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http://gorkunova.ucoz.ru</a:t>
            </a:r>
            <a:endParaRPr lang="ru-RU"/>
          </a:p>
        </p:txBody>
      </p:sp>
      <p:sp>
        <p:nvSpPr>
          <p:cNvPr id="1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1243D-6172-4321-8FEA-003D141593FC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92075" y="15875"/>
            <a:ext cx="80597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/>
              <a:t>   Городской бюджет составляет 45 млн. р., а расходы на одну из его</a:t>
            </a:r>
          </a:p>
          <a:p>
            <a:r>
              <a:rPr lang="ru-RU" b="1" dirty="0"/>
              <a:t> статей составили 12,5%. Сколько рублей потрачено на эту статью </a:t>
            </a:r>
          </a:p>
          <a:p>
            <a:r>
              <a:rPr lang="ru-RU" b="1" dirty="0"/>
              <a:t> бюджета?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 </a:t>
            </a:r>
            <a:r>
              <a:rPr lang="ru-RU" b="1" dirty="0"/>
              <a:t>1)</a:t>
            </a:r>
            <a:r>
              <a:rPr lang="ru-RU" dirty="0"/>
              <a:t> 5625000 р.     </a:t>
            </a:r>
            <a:r>
              <a:rPr lang="ru-RU" b="1" dirty="0"/>
              <a:t>2)</a:t>
            </a:r>
            <a:r>
              <a:rPr lang="ru-RU" dirty="0"/>
              <a:t> 562,5 р.     </a:t>
            </a:r>
            <a:r>
              <a:rPr lang="ru-RU" b="1" dirty="0"/>
              <a:t>3)</a:t>
            </a:r>
            <a:r>
              <a:rPr lang="ru-RU" dirty="0"/>
              <a:t> 50625000 р.     </a:t>
            </a:r>
            <a:r>
              <a:rPr lang="ru-RU" b="1" dirty="0"/>
              <a:t>4)</a:t>
            </a:r>
            <a:r>
              <a:rPr lang="ru-RU" dirty="0"/>
              <a:t> 562500 р.</a:t>
            </a:r>
            <a:br>
              <a:rPr lang="ru-RU" dirty="0"/>
            </a:br>
            <a:endParaRPr lang="ru-RU" dirty="0"/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00200"/>
            <a:ext cx="15811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3489325" y="3998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09800" y="1676400"/>
            <a:ext cx="6526213" cy="1814513"/>
            <a:chOff x="1392" y="1056"/>
            <a:chExt cx="4111" cy="1143"/>
          </a:xfrm>
        </p:grpSpPr>
        <p:sp>
          <p:nvSpPr>
            <p:cNvPr id="68612" name="Text Box 4"/>
            <p:cNvSpPr txBox="1">
              <a:spLocks noChangeArrowheads="1"/>
            </p:cNvSpPr>
            <p:nvPr/>
          </p:nvSpPr>
          <p:spPr bwMode="auto">
            <a:xfrm>
              <a:off x="1584" y="1056"/>
              <a:ext cx="2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1 способ (</a:t>
              </a:r>
              <a:r>
                <a:rPr lang="ru-RU" b="1">
                  <a:solidFill>
                    <a:srgbClr val="660066"/>
                  </a:solidFill>
                </a:rPr>
                <a:t>арифметический</a:t>
              </a:r>
              <a:r>
                <a:rPr lang="ru-RU" b="1"/>
                <a:t>):</a:t>
              </a:r>
              <a:r>
                <a:rPr lang="ru-RU"/>
                <a:t> </a:t>
              </a:r>
            </a:p>
          </p:txBody>
        </p:sp>
        <p:sp>
          <p:nvSpPr>
            <p:cNvPr id="68613" name="Text Box 5"/>
            <p:cNvSpPr txBox="1">
              <a:spLocks noChangeArrowheads="1"/>
            </p:cNvSpPr>
            <p:nvPr/>
          </p:nvSpPr>
          <p:spPr bwMode="auto">
            <a:xfrm>
              <a:off x="1728" y="1296"/>
              <a:ext cx="37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buFontTx/>
                <a:buAutoNum type="arabicParenR"/>
              </a:pPr>
              <a:r>
                <a:rPr lang="ru-RU" b="1">
                  <a:solidFill>
                    <a:srgbClr val="000099"/>
                  </a:solidFill>
                </a:rPr>
                <a:t>45000000 : 100% = 450000 (р.)- </a:t>
              </a:r>
              <a:r>
                <a:rPr lang="ru-RU"/>
                <a:t>составляет 1%</a:t>
              </a:r>
            </a:p>
            <a:p>
              <a:pPr marL="342900" indent="-342900">
                <a:buFontTx/>
                <a:buAutoNum type="arabicParenR"/>
              </a:pPr>
              <a:r>
                <a:rPr lang="ru-RU" b="1">
                  <a:solidFill>
                    <a:srgbClr val="000099"/>
                  </a:solidFill>
                </a:rPr>
                <a:t>450000 </a:t>
              </a:r>
              <a:r>
                <a:rPr lang="ru-RU" b="1" baseline="30000">
                  <a:solidFill>
                    <a:srgbClr val="000099"/>
                  </a:solidFill>
                </a:rPr>
                <a:t>. </a:t>
              </a:r>
              <a:r>
                <a:rPr lang="ru-RU" b="1">
                  <a:solidFill>
                    <a:srgbClr val="000099"/>
                  </a:solidFill>
                </a:rPr>
                <a:t>12,5 = 5625000 (р) – </a:t>
              </a:r>
              <a:r>
                <a:rPr lang="ru-RU"/>
                <a:t>потрачено на статью</a:t>
              </a:r>
            </a:p>
          </p:txBody>
        </p:sp>
        <p:sp>
          <p:nvSpPr>
            <p:cNvPr id="68614" name="Text Box 6"/>
            <p:cNvSpPr txBox="1">
              <a:spLocks noChangeArrowheads="1"/>
            </p:cNvSpPr>
            <p:nvPr/>
          </p:nvSpPr>
          <p:spPr bwMode="auto">
            <a:xfrm>
              <a:off x="2880" y="1680"/>
              <a:ext cx="3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или</a:t>
              </a:r>
            </a:p>
          </p:txBody>
        </p:sp>
        <p:sp>
          <p:nvSpPr>
            <p:cNvPr id="68615" name="Text Box 7"/>
            <p:cNvSpPr txBox="1">
              <a:spLocks noChangeArrowheads="1"/>
            </p:cNvSpPr>
            <p:nvPr/>
          </p:nvSpPr>
          <p:spPr bwMode="auto">
            <a:xfrm>
              <a:off x="1392" y="1968"/>
              <a:ext cx="411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0099"/>
                  </a:solidFill>
                </a:rPr>
                <a:t>45000000 </a:t>
              </a:r>
              <a:r>
                <a:rPr lang="ru-RU" b="1" baseline="30000">
                  <a:solidFill>
                    <a:srgbClr val="000099"/>
                  </a:solidFill>
                </a:rPr>
                <a:t>. </a:t>
              </a:r>
              <a:r>
                <a:rPr lang="ru-RU" b="1">
                  <a:solidFill>
                    <a:srgbClr val="000099"/>
                  </a:solidFill>
                </a:rPr>
                <a:t>0,125 = 5625000 (р) </a:t>
              </a:r>
              <a:r>
                <a:rPr lang="ru-RU" u="sng">
                  <a:solidFill>
                    <a:srgbClr val="000099"/>
                  </a:solidFill>
                </a:rPr>
                <a:t>(</a:t>
              </a:r>
              <a:r>
                <a:rPr lang="ru-RU" u="sng"/>
                <a:t>т.к. 12,5% - это 0,125 части</a:t>
              </a:r>
              <a:r>
                <a:rPr lang="ru-RU" u="sng">
                  <a:solidFill>
                    <a:srgbClr val="000099"/>
                  </a:solidFill>
                </a:rPr>
                <a:t>)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1066800" y="3886200"/>
            <a:ext cx="6019800" cy="1814513"/>
            <a:chOff x="672" y="2448"/>
            <a:chExt cx="3792" cy="1143"/>
          </a:xfrm>
        </p:grpSpPr>
        <p:sp>
          <p:nvSpPr>
            <p:cNvPr id="68616" name="Text Box 8"/>
            <p:cNvSpPr txBox="1">
              <a:spLocks noChangeArrowheads="1"/>
            </p:cNvSpPr>
            <p:nvPr/>
          </p:nvSpPr>
          <p:spPr bwMode="auto">
            <a:xfrm>
              <a:off x="1584" y="2448"/>
              <a:ext cx="2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2 способ (</a:t>
              </a:r>
              <a:r>
                <a:rPr lang="ru-RU" b="1">
                  <a:solidFill>
                    <a:srgbClr val="660066"/>
                  </a:solidFill>
                </a:rPr>
                <a:t>составление пропорции</a:t>
              </a:r>
              <a:r>
                <a:rPr lang="ru-RU" b="1"/>
                <a:t>):</a:t>
              </a:r>
            </a:p>
          </p:txBody>
        </p:sp>
        <p:sp>
          <p:nvSpPr>
            <p:cNvPr id="68617" name="Text Box 9"/>
            <p:cNvSpPr txBox="1">
              <a:spLocks noChangeArrowheads="1"/>
            </p:cNvSpPr>
            <p:nvPr/>
          </p:nvSpPr>
          <p:spPr bwMode="auto">
            <a:xfrm>
              <a:off x="672" y="2832"/>
              <a:ext cx="1324" cy="40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660066"/>
                  </a:solidFill>
                </a:rPr>
                <a:t>45000000 – 100%</a:t>
              </a:r>
            </a:p>
            <a:p>
              <a:r>
                <a:rPr lang="ru-RU" b="1">
                  <a:solidFill>
                    <a:srgbClr val="660066"/>
                  </a:solidFill>
                </a:rPr>
                <a:t>          х     – 12,5%</a:t>
              </a:r>
            </a:p>
          </p:txBody>
        </p:sp>
        <p:graphicFrame>
          <p:nvGraphicFramePr>
            <p:cNvPr id="68621" name="Object 13"/>
            <p:cNvGraphicFramePr>
              <a:graphicFrameLocks noChangeAspect="1"/>
            </p:cNvGraphicFramePr>
            <p:nvPr/>
          </p:nvGraphicFramePr>
          <p:xfrm>
            <a:off x="2256" y="2784"/>
            <a:ext cx="2208" cy="431"/>
          </p:xfrm>
          <a:graphic>
            <a:graphicData uri="http://schemas.openxmlformats.org/presentationml/2006/ole">
              <p:oleObj spid="_x0000_s1026" name="Формула" r:id="rId4" imgW="1955520" imgH="406080" progId="Equation.3">
                <p:embed/>
              </p:oleObj>
            </a:graphicData>
          </a:graphic>
        </p:graphicFrame>
        <p:sp>
          <p:nvSpPr>
            <p:cNvPr id="68623" name="Text Box 15"/>
            <p:cNvSpPr txBox="1">
              <a:spLocks noChangeArrowheads="1"/>
            </p:cNvSpPr>
            <p:nvPr/>
          </p:nvSpPr>
          <p:spPr bwMode="auto">
            <a:xfrm>
              <a:off x="2256" y="3360"/>
              <a:ext cx="747" cy="231"/>
            </a:xfrm>
            <a:prstGeom prst="rect">
              <a:avLst/>
            </a:prstGeom>
            <a:gradFill rotWithShape="1">
              <a:gsLst>
                <a:gs pos="0">
                  <a:srgbClr val="660066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Ответ:  1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http://gorkunova.ucoz.ru</a:t>
            </a:r>
          </a:p>
        </p:txBody>
      </p:sp>
      <p:sp>
        <p:nvSpPr>
          <p:cNvPr id="2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1A51-C32E-4523-A426-16A4DBD6CF7D}" type="slidenum">
              <a:rPr lang="ru-RU"/>
              <a:pPr/>
              <a:t>14</a:t>
            </a:fld>
            <a:endParaRPr lang="ru-RU"/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524000" y="25908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381000" y="228600"/>
            <a:ext cx="83820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/>
              <a:t>   Сберегательный банк начисляет на срочный вклад 20% годовых. Вкладчик положил на счет 800 р. Какая сумма будет на этом счете через год, если никаких операций со счетом проводиться не будет?</a:t>
            </a:r>
            <a:r>
              <a:rPr lang="ru-RU" sz="1600" dirty="0"/>
              <a:t> 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81000" y="1219200"/>
            <a:ext cx="7924800" cy="5181600"/>
            <a:chOff x="240" y="768"/>
            <a:chExt cx="4992" cy="3264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240" y="864"/>
              <a:ext cx="2688" cy="912"/>
              <a:chOff x="336" y="1008"/>
              <a:chExt cx="2448" cy="912"/>
            </a:xfrm>
          </p:grpSpPr>
          <p:sp>
            <p:nvSpPr>
              <p:cNvPr id="70671" name="Rectangle 15"/>
              <p:cNvSpPr>
                <a:spLocks noChangeArrowheads="1"/>
              </p:cNvSpPr>
              <p:nvPr/>
            </p:nvSpPr>
            <p:spPr bwMode="auto">
              <a:xfrm>
                <a:off x="336" y="1008"/>
                <a:ext cx="2448" cy="912"/>
              </a:xfrm>
              <a:prstGeom prst="rect">
                <a:avLst/>
              </a:prstGeom>
              <a:gradFill rotWithShape="1">
                <a:gsLst>
                  <a:gs pos="0">
                    <a:srgbClr val="CCFFCC"/>
                  </a:gs>
                  <a:gs pos="100000">
                    <a:srgbClr val="CCFFCC">
                      <a:gamma/>
                      <a:shade val="46275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2" name="Text Box 16"/>
              <p:cNvSpPr txBox="1">
                <a:spLocks noChangeArrowheads="1"/>
              </p:cNvSpPr>
              <p:nvPr/>
            </p:nvSpPr>
            <p:spPr bwMode="auto">
              <a:xfrm>
                <a:off x="384" y="1008"/>
                <a:ext cx="2352" cy="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</a:pPr>
                <a:r>
                  <a:rPr lang="ru-RU" b="1"/>
                  <a:t>1 способ :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arenR"/>
                </a:pPr>
                <a:r>
                  <a:rPr lang="ru-RU"/>
                  <a:t>100% + 20% = 120% = 1,2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arenR"/>
                </a:pPr>
                <a:r>
                  <a:rPr lang="ru-RU"/>
                  <a:t>800 </a:t>
                </a:r>
                <a:r>
                  <a:rPr lang="ru-RU" baseline="30000"/>
                  <a:t>.</a:t>
                </a:r>
                <a:r>
                  <a:rPr lang="ru-RU"/>
                  <a:t> 1,2 = 960 </a:t>
                </a:r>
                <a:r>
                  <a:rPr lang="ru-RU" sz="1600"/>
                  <a:t>(р) </a:t>
                </a:r>
                <a:r>
                  <a:rPr lang="ru-RU" sz="1600" i="1"/>
                  <a:t>на счету           через год</a:t>
                </a:r>
              </a:p>
            </p:txBody>
          </p:sp>
        </p:grp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288" y="2784"/>
              <a:ext cx="3375" cy="1248"/>
              <a:chOff x="288" y="2544"/>
              <a:chExt cx="3375" cy="1248"/>
            </a:xfrm>
          </p:grpSpPr>
          <p:sp>
            <p:nvSpPr>
              <p:cNvPr id="70674" name="Rectangle 18"/>
              <p:cNvSpPr>
                <a:spLocks noChangeArrowheads="1"/>
              </p:cNvSpPr>
              <p:nvPr/>
            </p:nvSpPr>
            <p:spPr bwMode="auto">
              <a:xfrm>
                <a:off x="288" y="2544"/>
                <a:ext cx="3375" cy="1248"/>
              </a:xfrm>
              <a:prstGeom prst="rect">
                <a:avLst/>
              </a:prstGeom>
              <a:gradFill rotWithShape="1">
                <a:gsLst>
                  <a:gs pos="0">
                    <a:srgbClr val="FFCCCC"/>
                  </a:gs>
                  <a:gs pos="100000">
                    <a:srgbClr val="FFCCCC">
                      <a:gamma/>
                      <a:shade val="46275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5" name="Text Box 19"/>
              <p:cNvSpPr txBox="1">
                <a:spLocks noChangeArrowheads="1"/>
              </p:cNvSpPr>
              <p:nvPr/>
            </p:nvSpPr>
            <p:spPr bwMode="auto">
              <a:xfrm>
                <a:off x="288" y="2592"/>
                <a:ext cx="2544" cy="1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</a:pPr>
                <a:r>
                  <a:rPr lang="ru-RU" b="1"/>
                  <a:t>3 способ : </a:t>
                </a:r>
                <a:r>
                  <a:rPr lang="ru-RU"/>
                  <a:t>120% на счету через год</a:t>
                </a:r>
              </a:p>
              <a:p>
                <a:pPr marL="342900" indent="-342900">
                  <a:spcBef>
                    <a:spcPct val="50000"/>
                  </a:spcBef>
                </a:pPr>
                <a:r>
                  <a:rPr lang="ru-RU"/>
                  <a:t>                  х руб. – 120%</a:t>
                </a:r>
              </a:p>
              <a:p>
                <a:pPr marL="342900" indent="-342900">
                  <a:spcBef>
                    <a:spcPct val="50000"/>
                  </a:spcBef>
                </a:pPr>
                <a:r>
                  <a:rPr lang="ru-RU"/>
                  <a:t>                800 руб. – 100%</a:t>
                </a:r>
              </a:p>
              <a:p>
                <a:pPr marL="342900" indent="-342900">
                  <a:spcBef>
                    <a:spcPct val="50000"/>
                  </a:spcBef>
                </a:pPr>
                <a:r>
                  <a:rPr lang="ru-RU" sz="1600" i="1"/>
                  <a:t>Составим пропорцию</a:t>
                </a:r>
                <a:r>
                  <a:rPr lang="ru-RU"/>
                  <a:t> </a:t>
                </a:r>
              </a:p>
            </p:txBody>
          </p:sp>
          <p:graphicFrame>
            <p:nvGraphicFramePr>
              <p:cNvPr id="70676" name="Object 20"/>
              <p:cNvGraphicFramePr>
                <a:graphicFrameLocks noChangeAspect="1"/>
              </p:cNvGraphicFramePr>
              <p:nvPr/>
            </p:nvGraphicFramePr>
            <p:xfrm>
              <a:off x="1968" y="3264"/>
              <a:ext cx="1454" cy="443"/>
            </p:xfrm>
            <a:graphic>
              <a:graphicData uri="http://schemas.openxmlformats.org/presentationml/2006/ole">
                <p:oleObj spid="_x0000_s2051" name="Формула" r:id="rId3" imgW="1231560" imgH="406080" progId="Equation.3">
                  <p:embed/>
                </p:oleObj>
              </a:graphicData>
            </a:graphic>
          </p:graphicFrame>
        </p:grpSp>
        <p:graphicFrame>
          <p:nvGraphicFramePr>
            <p:cNvPr id="70677" name="Object 21"/>
            <p:cNvGraphicFramePr>
              <a:graphicFrameLocks noChangeAspect="1"/>
            </p:cNvGraphicFramePr>
            <p:nvPr/>
          </p:nvGraphicFramePr>
          <p:xfrm>
            <a:off x="2880" y="768"/>
            <a:ext cx="2352" cy="1904"/>
          </p:xfrm>
          <a:graphic>
            <a:graphicData uri="http://schemas.openxmlformats.org/presentationml/2006/ole">
              <p:oleObj spid="_x0000_s2050" name="Диаграмма" r:id="rId4" imgW="6096075" imgH="4067089" progId="MSGraph.Chart.8">
                <p:embed followColorScheme="full"/>
              </p:oleObj>
            </a:graphicData>
          </a:graphic>
        </p:graphicFrame>
        <p:sp>
          <p:nvSpPr>
            <p:cNvPr id="70678" name="Text Box 22"/>
            <p:cNvSpPr txBox="1">
              <a:spLocks noChangeArrowheads="1"/>
            </p:cNvSpPr>
            <p:nvPr/>
          </p:nvSpPr>
          <p:spPr bwMode="auto">
            <a:xfrm>
              <a:off x="3446" y="1991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800</a:t>
              </a:r>
              <a:endParaRPr lang="ru-RU" b="1"/>
            </a:p>
          </p:txBody>
        </p:sp>
        <p:sp>
          <p:nvSpPr>
            <p:cNvPr id="70679" name="Text Box 23"/>
            <p:cNvSpPr txBox="1">
              <a:spLocks noChangeArrowheads="1"/>
            </p:cNvSpPr>
            <p:nvPr/>
          </p:nvSpPr>
          <p:spPr bwMode="auto">
            <a:xfrm>
              <a:off x="4598" y="165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x</a:t>
              </a:r>
              <a:endParaRPr lang="ru-RU" b="1"/>
            </a:p>
          </p:txBody>
        </p: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40" y="1824"/>
              <a:ext cx="2688" cy="912"/>
              <a:chOff x="336" y="1008"/>
              <a:chExt cx="2448" cy="912"/>
            </a:xfrm>
          </p:grpSpPr>
          <p:sp>
            <p:nvSpPr>
              <p:cNvPr id="70682" name="Rectangle 26"/>
              <p:cNvSpPr>
                <a:spLocks noChangeArrowheads="1"/>
              </p:cNvSpPr>
              <p:nvPr/>
            </p:nvSpPr>
            <p:spPr bwMode="auto">
              <a:xfrm>
                <a:off x="336" y="1008"/>
                <a:ext cx="2448" cy="912"/>
              </a:xfrm>
              <a:prstGeom prst="rect">
                <a:avLst/>
              </a:prstGeom>
              <a:gradFill rotWithShape="1">
                <a:gsLst>
                  <a:gs pos="0">
                    <a:srgbClr val="CCFFCC"/>
                  </a:gs>
                  <a:gs pos="100000">
                    <a:srgbClr val="CCFFCC">
                      <a:gamma/>
                      <a:shade val="46275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3" name="Text Box 27"/>
              <p:cNvSpPr txBox="1">
                <a:spLocks noChangeArrowheads="1"/>
              </p:cNvSpPr>
              <p:nvPr/>
            </p:nvSpPr>
            <p:spPr bwMode="auto">
              <a:xfrm>
                <a:off x="384" y="1008"/>
                <a:ext cx="2352" cy="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</a:pPr>
                <a:r>
                  <a:rPr lang="ru-RU" b="1"/>
                  <a:t>2 способ :   </a:t>
                </a:r>
                <a:r>
                  <a:rPr lang="ru-RU"/>
                  <a:t>20% = 0,2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arenR"/>
                </a:pPr>
                <a:r>
                  <a:rPr lang="ru-RU"/>
                  <a:t>800 </a:t>
                </a:r>
                <a:r>
                  <a:rPr lang="ru-RU" baseline="30000"/>
                  <a:t>.</a:t>
                </a:r>
                <a:r>
                  <a:rPr lang="ru-RU"/>
                  <a:t> 0,2 = 160(р) </a:t>
                </a:r>
                <a:r>
                  <a:rPr lang="ru-RU" sz="1600" i="1"/>
                  <a:t>на счет через год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arenR"/>
                </a:pPr>
                <a:r>
                  <a:rPr lang="ru-RU"/>
                  <a:t>800 + 160 = 960 </a:t>
                </a:r>
                <a:r>
                  <a:rPr lang="ru-RU" sz="1600"/>
                  <a:t>(р) </a:t>
                </a:r>
                <a:r>
                  <a:rPr lang="ru-RU" sz="1600" i="1"/>
                  <a:t>на счету          </a:t>
                </a:r>
              </a:p>
            </p:txBody>
          </p:sp>
        </p:grpSp>
        <p:sp>
          <p:nvSpPr>
            <p:cNvPr id="70684" name="Text Box 28"/>
            <p:cNvSpPr txBox="1">
              <a:spLocks noChangeArrowheads="1"/>
            </p:cNvSpPr>
            <p:nvPr/>
          </p:nvSpPr>
          <p:spPr bwMode="auto">
            <a:xfrm>
              <a:off x="3936" y="3168"/>
              <a:ext cx="1164" cy="231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66006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0099"/>
                  </a:solidFill>
                </a:rPr>
                <a:t>Ответ: 960 руб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44" name="Object 8"/>
          <p:cNvGraphicFramePr>
            <a:graphicFrameLocks noChangeAspect="1"/>
          </p:cNvGraphicFramePr>
          <p:nvPr>
            <p:ph idx="1"/>
          </p:nvPr>
        </p:nvGraphicFramePr>
        <p:xfrm>
          <a:off x="3233738" y="3973513"/>
          <a:ext cx="2063750" cy="681037"/>
        </p:xfrm>
        <a:graphic>
          <a:graphicData uri="http://schemas.openxmlformats.org/presentationml/2006/ole">
            <p:oleObj spid="_x0000_s3074" name="Формула" r:id="rId3" imgW="1231560" imgH="406080" progId="Equation.3">
              <p:embed/>
            </p:oleObj>
          </a:graphicData>
        </a:graphic>
      </p:graphicFrame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http://gorkunova.ucoz.ru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EC9F2-2B5F-4965-A722-73EEB3E2B8E0}" type="slidenum">
              <a:rPr lang="ru-RU"/>
              <a:pPr/>
              <a:t>15</a:t>
            </a:fld>
            <a:endParaRPr lang="ru-RU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533400" y="1447800"/>
            <a:ext cx="5638800" cy="1219200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100000">
                <a:srgbClr val="CCFFCC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69888" y="150813"/>
            <a:ext cx="75739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/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/>
              <a:t>   В начале года число абонентов телефонной компании «Север» составляло</a:t>
            </a:r>
          </a:p>
          <a:p>
            <a:r>
              <a:rPr lang="ru-RU" sz="1600" dirty="0"/>
              <a:t>200 тыс. чел., а в конце года их стало 210 тыс. чел. На сколько процентов</a:t>
            </a:r>
          </a:p>
          <a:p>
            <a:r>
              <a:rPr lang="ru-RU" sz="1600" dirty="0"/>
              <a:t> увеличилось за год число абонентов этой компании? 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593725" y="1408113"/>
            <a:ext cx="5537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ru-RU" b="1"/>
              <a:t>1 способ:</a:t>
            </a:r>
          </a:p>
          <a:p>
            <a:pPr marL="342900" indent="-342900">
              <a:buFontTx/>
              <a:buAutoNum type="arabicParenR"/>
            </a:pPr>
            <a:r>
              <a:rPr lang="ru-RU"/>
              <a:t>210 – 200 = 10 (тыс.ч) – абонентов добавилось</a:t>
            </a:r>
          </a:p>
          <a:p>
            <a:pPr marL="342900" indent="-342900">
              <a:buFontTx/>
              <a:buAutoNum type="arabicParenR"/>
            </a:pPr>
            <a:r>
              <a:rPr lang="ru-RU"/>
              <a:t>200% : 100% = 2 (тыс.ч) приходится на 1%</a:t>
            </a:r>
          </a:p>
          <a:p>
            <a:pPr marL="342900" indent="-342900">
              <a:buFontTx/>
              <a:buAutoNum type="arabicParenR"/>
            </a:pPr>
            <a:r>
              <a:rPr lang="ru-RU"/>
              <a:t>10 : 2 = 5(%) – доля увеличения абонентов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533400" y="2819400"/>
            <a:ext cx="4953000" cy="22098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100000">
                <a:srgbClr val="FFCCCC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533400" y="2895600"/>
            <a:ext cx="37338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b="1"/>
              <a:t>2 способ :</a:t>
            </a:r>
          </a:p>
          <a:p>
            <a:pPr marL="342900" indent="-342900">
              <a:spcBef>
                <a:spcPct val="50000"/>
              </a:spcBef>
            </a:pPr>
            <a:r>
              <a:rPr lang="ru-RU"/>
              <a:t>1) 200 тыс.ч – 100%</a:t>
            </a:r>
          </a:p>
          <a:p>
            <a:pPr marL="342900" indent="-342900">
              <a:spcBef>
                <a:spcPct val="50000"/>
              </a:spcBef>
            </a:pPr>
            <a:r>
              <a:rPr lang="ru-RU"/>
              <a:t>    210 тыс.ч  – х%</a:t>
            </a:r>
          </a:p>
          <a:p>
            <a:pPr marL="342900" indent="-342900">
              <a:spcBef>
                <a:spcPct val="50000"/>
              </a:spcBef>
            </a:pPr>
            <a:r>
              <a:rPr lang="ru-RU" sz="1600" i="1"/>
              <a:t>Составим пропорцию</a:t>
            </a:r>
            <a:r>
              <a:rPr lang="ru-RU"/>
              <a:t> </a:t>
            </a:r>
          </a:p>
          <a:p>
            <a:pPr marL="342900" indent="-342900">
              <a:spcBef>
                <a:spcPct val="50000"/>
              </a:spcBef>
            </a:pPr>
            <a:r>
              <a:rPr lang="ru-RU"/>
              <a:t>2) 105% - 100% = 5%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5638800" y="4572000"/>
            <a:ext cx="1389063" cy="366713"/>
          </a:xfrm>
          <a:prstGeom prst="rect">
            <a:avLst/>
          </a:prstGeom>
          <a:gradFill rotWithShape="1">
            <a:gsLst>
              <a:gs pos="0">
                <a:srgbClr val="660066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Ответ:  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P14_5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3" name="Picture 3" descr="J0236227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765175"/>
            <a:ext cx="1846263" cy="2519363"/>
          </a:xfrm>
          <a:prstGeom prst="rect">
            <a:avLst/>
          </a:prstGeom>
          <a:noFill/>
        </p:spPr>
      </p:pic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827088" y="981075"/>
            <a:ext cx="3457575" cy="489585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2857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331913" y="1628775"/>
            <a:ext cx="24479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u="sng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Домашнее</a:t>
            </a:r>
          </a:p>
          <a:p>
            <a:pPr algn="ctr">
              <a:spcBef>
                <a:spcPct val="50000"/>
              </a:spcBef>
            </a:pPr>
            <a:r>
              <a:rPr lang="ru-RU" sz="3200" b="1" u="sng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задание:</a:t>
            </a:r>
          </a:p>
          <a:p>
            <a:pPr>
              <a:spcBef>
                <a:spcPct val="50000"/>
              </a:spcBef>
            </a:pPr>
            <a:endParaRPr lang="ru-RU" sz="24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ВЫПОЛНЕНИЕ ТРЕНИРОВОЧ-НОГО ВАРИАНТА (МОДУЛЬ «РЕАЛЬНАЯ МАТЕМАТИКА»)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7" name="Picture 7" descr="AG00049_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6391275"/>
            <a:ext cx="8207375" cy="138113"/>
          </a:xfrm>
          <a:prstGeom prst="rect">
            <a:avLst/>
          </a:prstGeom>
          <a:noFill/>
        </p:spPr>
      </p:pic>
      <p:pic>
        <p:nvPicPr>
          <p:cNvPr id="20488" name="Гарри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604250" y="188913"/>
            <a:ext cx="304800" cy="304800"/>
          </a:xfrm>
          <a:prstGeom prst="rect">
            <a:avLst/>
          </a:prstGeom>
          <a:noFill/>
        </p:spPr>
      </p:pic>
      <p:pic>
        <p:nvPicPr>
          <p:cNvPr id="20489" name="Picture 9" descr="Мальчик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5516563"/>
            <a:ext cx="6191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4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4444E-6 1.48148E-6 L 0.94879 1.48148E-6 " pathEditMode="relative" ptsTypes="AA">
                                      <p:cBhvr>
                                        <p:cTn id="35" dur="5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88"/>
                </p:tgtEl>
              </p:cMediaNode>
            </p:audio>
          </p:childTnLst>
        </p:cTn>
      </p:par>
    </p:tnLst>
    <p:bldLst>
      <p:bldP spid="2048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 descr="C:\Users\Пользователь\Pictures\теория вероятности картинки\untitled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691680" y="1700808"/>
            <a:ext cx="61206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srgbClr val="FFFF00"/>
                </a:solidFill>
              </a:rPr>
              <a:t>Спасибо за внимание!</a:t>
            </a:r>
            <a:endParaRPr lang="ru-RU" sz="9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218</TotalTime>
  <Words>551</Words>
  <PresentationFormat>Экран (4:3)</PresentationFormat>
  <Paragraphs>94</Paragraphs>
  <Slides>17</Slides>
  <Notes>2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Трек</vt:lpstr>
      <vt:lpstr>Microsoft Equation 3.0</vt:lpstr>
      <vt:lpstr>Формула</vt:lpstr>
      <vt:lpstr>Диаграмма</vt:lpstr>
      <vt:lpstr>Подготовка к гиа  УЧИТЕЛЬ МАТЕМАТИКИ ЧУВ. ЧЕБОКСАРСКОЙ СОШ ЗАЙЦЕВА т.м.</vt:lpstr>
      <vt:lpstr>      «В истории черпаем мы мудрость,         в поэзии         – остроумие,          в математике – проницательность»                                                       Ф.Бэкон</vt:lpstr>
      <vt:lpstr>ЗАДАЧА №14</vt:lpstr>
      <vt:lpstr>Слайд 4</vt:lpstr>
      <vt:lpstr>Задача №15</vt:lpstr>
      <vt:lpstr>Задача №16</vt:lpstr>
      <vt:lpstr>ЗАДАЧА №17</vt:lpstr>
      <vt:lpstr>Задача №18</vt:lpstr>
      <vt:lpstr>Задача №19</vt:lpstr>
      <vt:lpstr>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МАТЕМАТИКИ ЧУВ. ЧЕБОКСАРСКОЙ СОШ ЗАЙЦЕВА т.м.</dc:title>
  <dc:creator>Татьяна</dc:creator>
  <cp:lastModifiedBy>User</cp:lastModifiedBy>
  <cp:revision>26</cp:revision>
  <dcterms:created xsi:type="dcterms:W3CDTF">2012-01-25T13:07:42Z</dcterms:created>
  <dcterms:modified xsi:type="dcterms:W3CDTF">2013-09-13T17:14:16Z</dcterms:modified>
</cp:coreProperties>
</file>